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0" r:id="rId3"/>
    <p:sldId id="261" r:id="rId4"/>
    <p:sldId id="257" r:id="rId5"/>
    <p:sldId id="258" r:id="rId6"/>
    <p:sldId id="262" r:id="rId7"/>
    <p:sldId id="259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14" d="100"/>
          <a:sy n="114" d="100"/>
        </p:scale>
        <p:origin x="-354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349DF-E424-4EFC-B7CB-44F91635DB5E}" type="datetimeFigureOut">
              <a:rPr lang="ru-RU" smtClean="0"/>
              <a:t>28.10.2019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2EE61-F67F-4F63-8408-E040A237B0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32468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349DF-E424-4EFC-B7CB-44F91635DB5E}" type="datetimeFigureOut">
              <a:rPr lang="ru-RU" smtClean="0"/>
              <a:t>28.10.2019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2EE61-F67F-4F63-8408-E040A237B0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22914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349DF-E424-4EFC-B7CB-44F91635DB5E}" type="datetimeFigureOut">
              <a:rPr lang="ru-RU" smtClean="0"/>
              <a:t>28.10.2019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2EE61-F67F-4F63-8408-E040A237B0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18304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349DF-E424-4EFC-B7CB-44F91635DB5E}" type="datetimeFigureOut">
              <a:rPr lang="ru-RU" smtClean="0"/>
              <a:t>28.10.2019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2EE61-F67F-4F63-8408-E040A237B0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035978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349DF-E424-4EFC-B7CB-44F91635DB5E}" type="datetimeFigureOut">
              <a:rPr lang="ru-RU" smtClean="0"/>
              <a:t>28.10.2019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2EE61-F67F-4F63-8408-E040A237B0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958281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349DF-E424-4EFC-B7CB-44F91635DB5E}" type="datetimeFigureOut">
              <a:rPr lang="ru-RU" smtClean="0"/>
              <a:t>28.10.2019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2EE61-F67F-4F63-8408-E040A237B0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47583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349DF-E424-4EFC-B7CB-44F91635DB5E}" type="datetimeFigureOut">
              <a:rPr lang="ru-RU" smtClean="0"/>
              <a:t>28.10.2019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2EE61-F67F-4F63-8408-E040A237B0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423427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349DF-E424-4EFC-B7CB-44F91635DB5E}" type="datetimeFigureOut">
              <a:rPr lang="ru-RU" smtClean="0"/>
              <a:t>28.10.2019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2EE61-F67F-4F63-8408-E040A237B0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462941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349DF-E424-4EFC-B7CB-44F91635DB5E}" type="datetimeFigureOut">
              <a:rPr lang="ru-RU" smtClean="0"/>
              <a:t>28.10.2019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2EE61-F67F-4F63-8408-E040A237B0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57456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349DF-E424-4EFC-B7CB-44F91635DB5E}" type="datetimeFigureOut">
              <a:rPr lang="ru-RU" smtClean="0"/>
              <a:t>28.10.2019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E822EE61-F67F-4F63-8408-E040A237B0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57973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349DF-E424-4EFC-B7CB-44F91635DB5E}" type="datetimeFigureOut">
              <a:rPr lang="ru-RU" smtClean="0"/>
              <a:t>28.10.2019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2EE61-F67F-4F63-8408-E040A237B0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08383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349DF-E424-4EFC-B7CB-44F91635DB5E}" type="datetimeFigureOut">
              <a:rPr lang="ru-RU" smtClean="0"/>
              <a:t>28.10.2019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2EE61-F67F-4F63-8408-E040A237B0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02340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349DF-E424-4EFC-B7CB-44F91635DB5E}" type="datetimeFigureOut">
              <a:rPr lang="ru-RU" smtClean="0"/>
              <a:t>28.10.2019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2EE61-F67F-4F63-8408-E040A237B0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8920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349DF-E424-4EFC-B7CB-44F91635DB5E}" type="datetimeFigureOut">
              <a:rPr lang="ru-RU" smtClean="0"/>
              <a:t>28.10.2019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2EE61-F67F-4F63-8408-E040A237B0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08278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349DF-E424-4EFC-B7CB-44F91635DB5E}" type="datetimeFigureOut">
              <a:rPr lang="ru-RU" smtClean="0"/>
              <a:t>28.10.2019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2EE61-F67F-4F63-8408-E040A237B0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54746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349DF-E424-4EFC-B7CB-44F91635DB5E}" type="datetimeFigureOut">
              <a:rPr lang="ru-RU" smtClean="0"/>
              <a:t>28.10.2019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2EE61-F67F-4F63-8408-E040A237B0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035077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349DF-E424-4EFC-B7CB-44F91635DB5E}" type="datetimeFigureOut">
              <a:rPr lang="ru-RU" smtClean="0"/>
              <a:t>28.10.2019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2EE61-F67F-4F63-8408-E040A237B0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55249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818349DF-E424-4EFC-B7CB-44F91635DB5E}" type="datetimeFigureOut">
              <a:rPr lang="ru-RU" smtClean="0"/>
              <a:t>28.10.2019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E822EE61-F67F-4F63-8408-E040A237B0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42645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AC504942-2DD5-4434-985B-55393122A84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Кредитные услуги банков. Элементы системы кредитования и организация кредитного процесса</a:t>
            </a:r>
          </a:p>
        </p:txBody>
      </p:sp>
    </p:spTree>
    <p:extLst>
      <p:ext uri="{BB962C8B-B14F-4D97-AF65-F5344CB8AC3E}">
        <p14:creationId xmlns:p14="http://schemas.microsoft.com/office/powerpoint/2010/main" val="26102257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6998EE07-F012-4F1C-BCC9-6070AC29A1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4311" y="685801"/>
            <a:ext cx="10018713" cy="889000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Объекты кредитования и субъекты кредитных отношении.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C4679FDE-4738-4FDD-8F5A-0EBFC46842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4310" y="1676400"/>
            <a:ext cx="10018713" cy="504189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/>
              <a:t>Кредит представляет собой движение ссудного капитала, осуществляемое на началах срочности возвратности и платности. Кредит выполняет важные функций в рыночной экономике. </a:t>
            </a:r>
          </a:p>
          <a:p>
            <a:r>
              <a:rPr lang="ru-RU" b="1" dirty="0"/>
              <a:t>Во-первых,</a:t>
            </a:r>
            <a:r>
              <a:rPr lang="ru-RU" dirty="0"/>
              <a:t> исторический кредит позволит существенно раздвинуть рамки общественного производства по сравнению с теми, которые устанавливались наличным количеством имеющегося в этой или иной стране денежного фонда.</a:t>
            </a:r>
          </a:p>
          <a:p>
            <a:r>
              <a:rPr lang="ru-RU" b="1" dirty="0"/>
              <a:t>Во-вторых,</a:t>
            </a:r>
            <a:r>
              <a:rPr lang="ru-RU" dirty="0"/>
              <a:t> кредит выполняет перераспределительную функцию. Благодаря ему частные сбережения, прибыли предприятий, доходы государства превращаются в ссудный капитал и направляется в прибыльные сферы народного хозяйства.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917278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F878EAAE-AE7A-4023-A745-5F74BF049D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4310" y="177800"/>
            <a:ext cx="10018713" cy="6388099"/>
          </a:xfrm>
        </p:spPr>
        <p:txBody>
          <a:bodyPr>
            <a:normAutofit/>
          </a:bodyPr>
          <a:lstStyle/>
          <a:p>
            <a:r>
              <a:rPr lang="ru-RU" b="1" dirty="0"/>
              <a:t>В-третьих,</a:t>
            </a:r>
            <a:r>
              <a:rPr lang="ru-RU" dirty="0"/>
              <a:t> кредит содействует экономики издержек обращения. В процессе его развития появляется разнообразные средства использования банковских счетов и вкладов, происходит опережающий рост безналичного оборота, ускорение движение денежных потоков.</a:t>
            </a:r>
          </a:p>
          <a:p>
            <a:r>
              <a:rPr lang="ru-RU" b="1" dirty="0"/>
              <a:t>В-четвертых,</a:t>
            </a:r>
            <a:r>
              <a:rPr lang="ru-RU" dirty="0"/>
              <a:t> кредит выполняет функцию ускорения концентраций и реализаций капитала. Кредит активно используется в конкурентной борьбе, содействует процессу помещения и слияний фирм. Одни предприниматели, добившиеся представления им кредитов на льготных условиях, получают возможность быстрого роста капитала, другие могут воспользоваться кредитом лишь на ухудшающих условиях и проигрывают в конкурентной борьбе.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836594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819A76E0-3B4D-4AFB-B04B-2A8CFD31C6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98600" y="304800"/>
            <a:ext cx="9855200" cy="5872163"/>
          </a:xfrm>
        </p:spPr>
        <p:txBody>
          <a:bodyPr/>
          <a:lstStyle/>
          <a:p>
            <a:pPr marL="0" indent="0">
              <a:buNone/>
            </a:pPr>
            <a:r>
              <a:rPr lang="ru-RU" b="1" dirty="0"/>
              <a:t>Кредитные услуги банков</a:t>
            </a:r>
            <a:r>
              <a:rPr lang="ru-RU" dirty="0"/>
              <a:t> — операции финансовых учреждений, подразумевающие передачу денег клиентам (кредитополучателям) на определенных условиях. Оформление займа — возможность для физических лиц, ИП и компаний быстро «залатать дыры» в бюджете и в сжатые сроки реализовать поставленную задачу:</a:t>
            </a:r>
          </a:p>
          <a:p>
            <a:r>
              <a:rPr lang="ru-RU" dirty="0"/>
              <a:t>Пополнить оборотный капитал.</a:t>
            </a:r>
          </a:p>
          <a:p>
            <a:r>
              <a:rPr lang="ru-RU" dirty="0"/>
              <a:t>Приобрести интересующий товар.</a:t>
            </a:r>
          </a:p>
          <a:p>
            <a:r>
              <a:rPr lang="ru-RU" dirty="0"/>
              <a:t>Получить деньги на лечение.</a:t>
            </a:r>
          </a:p>
          <a:p>
            <a:r>
              <a:rPr lang="ru-RU" dirty="0"/>
              <a:t>Взять необходимую сумму до зарплаты.</a:t>
            </a:r>
          </a:p>
          <a:p>
            <a:r>
              <a:rPr lang="ru-RU" dirty="0"/>
              <a:t>Покрыть расходы на отпуск.</a:t>
            </a:r>
          </a:p>
          <a:p>
            <a:r>
              <a:rPr lang="ru-RU" dirty="0"/>
              <a:t>Получить средства для погашения старого займа и многое другое.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115939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70FDFAE4-2E17-4472-9EA5-B9766E0B0C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4310" y="584200"/>
            <a:ext cx="10018713" cy="586739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b="1" dirty="0"/>
              <a:t>Банковское кредитование выступает в настоящее время в качестве основной формы кредита.</a:t>
            </a:r>
          </a:p>
          <a:p>
            <a:r>
              <a:rPr lang="ru-RU" dirty="0"/>
              <a:t>В рыночных условиях хозяйствования основной формой кредита является банковский кредит, </a:t>
            </a:r>
            <a:r>
              <a:rPr lang="ru-RU" dirty="0" err="1"/>
              <a:t>т.е</a:t>
            </a:r>
            <a:r>
              <a:rPr lang="ru-RU" dirty="0"/>
              <a:t> кредит, предоставляемый коммерческими банками разных типов и видов. Субъектами кредитных отношений в области банковского кредита являются хозяйствующие субъекты, население, государство и сами банки.</a:t>
            </a:r>
          </a:p>
          <a:p>
            <a:r>
              <a:rPr lang="ru-RU" dirty="0"/>
              <a:t>Под условиями кредитования понимаются своего рода требования, которые предъявляются к базовым элементам кредитования – субъектам, объектам и обеспечению кредита.</a:t>
            </a:r>
          </a:p>
          <a:p>
            <a:r>
              <a:rPr lang="ru-RU" dirty="0"/>
              <a:t>Это означает, что банк не может кредитовать любого клиента. Желающих получить кредит много, но среди них необходимо выбрать тех, кому можно его предоставить, доверить и быть уверенным, что ссуда будет своевременно возвращена и за ее использование будет выплачен ссудный процент.</a:t>
            </a:r>
          </a:p>
        </p:txBody>
      </p:sp>
    </p:spTree>
    <p:extLst>
      <p:ext uri="{BB962C8B-B14F-4D97-AF65-F5344CB8AC3E}">
        <p14:creationId xmlns:p14="http://schemas.microsoft.com/office/powerpoint/2010/main" val="33381249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A937A09C-D495-4F32-B670-B2DF06B560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4310" y="165100"/>
            <a:ext cx="10018713" cy="631189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/>
              <a:t>При всем многообразий объектов и субъектов кредитования, различных видов ссуд, представляемых юридическим и физическим лицам, система кредитования представляет собой некую единицу схему включающую:</a:t>
            </a:r>
          </a:p>
          <a:p>
            <a:r>
              <a:rPr lang="ru-RU" dirty="0"/>
              <a:t>- метод кредитования и формы ссудных счетов;</a:t>
            </a:r>
          </a:p>
          <a:p>
            <a:r>
              <a:rPr lang="ru-RU" dirty="0"/>
              <a:t>- кредитную документацию, предоставляемую банку;</a:t>
            </a:r>
          </a:p>
          <a:p>
            <a:r>
              <a:rPr lang="ru-RU" dirty="0"/>
              <a:t>- процедуру по выдаче кредита;</a:t>
            </a:r>
          </a:p>
          <a:p>
            <a:r>
              <a:rPr lang="ru-RU" dirty="0"/>
              <a:t>- порядок погашения ссуды;</a:t>
            </a:r>
          </a:p>
          <a:p>
            <a:r>
              <a:rPr lang="ru-RU" dirty="0"/>
              <a:t>- контроль в процессе кредитования.</a:t>
            </a:r>
          </a:p>
          <a:p>
            <a:pPr marL="0" indent="0">
              <a:buNone/>
            </a:pPr>
            <a:r>
              <a:rPr lang="ru-RU" dirty="0"/>
              <a:t>Банк контролирует каждый шаг своего клиента и часто вводит своих представителей в правление кредитуемых им предприятий. И разумеется, чем выше размер кредита, тем значительнее влияние банка на руководство данным предприятием.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985339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59FA6668-D8DB-4705-A6C5-8CE19085D9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4310" y="533400"/>
            <a:ext cx="10018713" cy="586739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/>
              <a:t>Коммерческие банки предоставляют своим клиентам разнообразные виды кредитов, которые можно классифицировать по различным признакам. Прежде всего, по основным группам заемщиков, </a:t>
            </a:r>
            <a:r>
              <a:rPr lang="ru-RU" dirty="0" err="1"/>
              <a:t>т.е</a:t>
            </a:r>
            <a:r>
              <a:rPr lang="ru-RU" dirty="0"/>
              <a:t> когда кредит выдается населению, государственным органам власти.</a:t>
            </a:r>
          </a:p>
          <a:p>
            <a:pPr marL="0" indent="0">
              <a:buNone/>
            </a:pPr>
            <a:r>
              <a:rPr lang="ru-RU" dirty="0"/>
              <a:t>По назначению (направлению) различают кредит:</a:t>
            </a:r>
          </a:p>
          <a:p>
            <a:r>
              <a:rPr lang="ru-RU" dirty="0"/>
              <a:t>- потребительской;</a:t>
            </a:r>
          </a:p>
          <a:p>
            <a:r>
              <a:rPr lang="ru-RU" dirty="0"/>
              <a:t>- промышленный;</a:t>
            </a:r>
          </a:p>
          <a:p>
            <a:r>
              <a:rPr lang="ru-RU" dirty="0"/>
              <a:t>- торговый;</a:t>
            </a:r>
          </a:p>
          <a:p>
            <a:r>
              <a:rPr lang="ru-RU" dirty="0"/>
              <a:t>- сельскохозяйственный;</a:t>
            </a:r>
          </a:p>
          <a:p>
            <a:r>
              <a:rPr lang="ru-RU" dirty="0"/>
              <a:t>- инвестиционный;</a:t>
            </a:r>
          </a:p>
          <a:p>
            <a:r>
              <a:rPr lang="ru-RU" dirty="0"/>
              <a:t>- бюджетный.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73905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4FF27E24-F7F9-4D56-8FDD-40D6EA2461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4310" y="635000"/>
            <a:ext cx="10018713" cy="605789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/>
              <a:t>В Республике Казахстан существует Положение «О классификации активов банка и </a:t>
            </a:r>
            <a:r>
              <a:rPr lang="ru-RU" dirty="0" err="1"/>
              <a:t>внебалансовых</a:t>
            </a:r>
            <a:r>
              <a:rPr lang="ru-RU" dirty="0"/>
              <a:t> требований и расчете провизии по ним банком второго уровня РК» . Согласно этому положению, ссуды подразделяются по качеству на следующие группы: стандартные; сомнительные (5 категорий), безнадежные.</a:t>
            </a:r>
          </a:p>
          <a:p>
            <a:r>
              <a:rPr lang="ru-RU" dirty="0"/>
              <a:t> Первая категории и в отечественном варианте и в зарубежной практике включает кредиты, качество которых не вызывает сомнения.</a:t>
            </a:r>
          </a:p>
          <a:p>
            <a:r>
              <a:rPr lang="ru-RU" dirty="0"/>
              <a:t>Кредиты под последующей категорией содержат различные степени тщательно определенных слабых сторон.</a:t>
            </a:r>
          </a:p>
          <a:p>
            <a:r>
              <a:rPr lang="ru-RU" dirty="0"/>
              <a:t>К безнадежным кредитам отечественного регулирования относятся кредиты, имеющие одно из следующих оснований:</a:t>
            </a:r>
          </a:p>
          <a:p>
            <a:pPr marL="0" indent="0">
              <a:buNone/>
            </a:pPr>
            <a:r>
              <a:rPr lang="ru-RU" dirty="0"/>
              <a:t>- задержка платежей по возврату основного долга или процентов свыше 90 дней;</a:t>
            </a:r>
          </a:p>
          <a:p>
            <a:pPr marL="0" indent="0">
              <a:buNone/>
            </a:pPr>
            <a:r>
              <a:rPr lang="ru-RU" dirty="0"/>
              <a:t>- пролонгации более одного раза; объявление должника банкротом;</a:t>
            </a:r>
          </a:p>
          <a:p>
            <a:pPr marL="0" indent="0">
              <a:buNone/>
            </a:pPr>
            <a:r>
              <a:rPr lang="ru-RU" dirty="0"/>
              <a:t>- объявление санкции на срок более 1 года;.</a:t>
            </a:r>
          </a:p>
          <a:p>
            <a:endParaRPr lang="ru-RU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8267537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араллакс">
  <a:themeElements>
    <a:clrScheme name="Параллакс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Параллакс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Параллакс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Parallax" id="{3388167B-A2EB-4685-9635-1831D9AEF8C4}" vid="{4F7A876A-7598-49CA-AFC8-8EDA2551E4A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TM03457496[[fn=Параллакс]]</Template>
  <TotalTime>23</TotalTime>
  <Words>586</Words>
  <Application>Microsoft Office PowerPoint</Application>
  <PresentationFormat>Произвольный</PresentationFormat>
  <Paragraphs>40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Параллакс</vt:lpstr>
      <vt:lpstr>Кредитные услуги банков. Элементы системы кредитования и организация кредитного процесса</vt:lpstr>
      <vt:lpstr>Объекты кредитования и субъекты кредитных отношении.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Кредитные услуги банков. Элементы системы кредитования и организация кредитного процесса</dc:title>
  <dc:creator>Douce</dc:creator>
  <cp:lastModifiedBy>user</cp:lastModifiedBy>
  <cp:revision>4</cp:revision>
  <dcterms:created xsi:type="dcterms:W3CDTF">2019-01-18T16:20:12Z</dcterms:created>
  <dcterms:modified xsi:type="dcterms:W3CDTF">2019-10-28T03:12:14Z</dcterms:modified>
</cp:coreProperties>
</file>